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2.jpe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79647-F274-475E-A89D-599D21AAD72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2F927A-ECC5-49CB-B394-C5D1D08559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746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8F754A0-937C-43E4-987C-AAF9C078F3F9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286113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515-6C59-4320-B993-04A1CB5EB42F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556290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31F01-16AB-4A52-9AD4-6BA183A56623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46664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B179-D384-4C66-A70D-8BCB9AA32177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1328193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746A-BC03-4CDD-89CB-18256FA9EE8C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96214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994C1-0DC8-4FCC-AB2D-85F916C29955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191942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5CD7-B25F-4762-9950-3C0B090C9BBC}" type="datetime1">
              <a:rPr lang="ru-RU" smtClean="0"/>
              <a:t>19.12.2023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6129255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E5BDF-8339-4838-9E74-78CC29362563}" type="datetime1">
              <a:rPr lang="ru-RU" smtClean="0"/>
              <a:t>19.12.2023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695367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241C-70A5-4478-AA7A-0732AEF2F636}" type="datetime1">
              <a:rPr lang="ru-RU" smtClean="0"/>
              <a:t>19.12.2023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206359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77DF7-B627-4E2D-B4B5-22006C188645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0080192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F92B9-DF33-4866-BB13-7578DD73EC00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008465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A2AEA30-6389-4F4F-AA5A-1A33FD703A9D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96D19A36-9C26-4914-946A-BF430ABF81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342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push dir="u"/>
  </p:transition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slide" Target="slide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4" Type="http://schemas.openxmlformats.org/officeDocument/2006/relationships/slide" Target="slide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danjerr_-_Moments_speed-up_76503770">
            <a:hlinkClick r:id="" action="ppaction://media"/>
            <a:extLst>
              <a:ext uri="{FF2B5EF4-FFF2-40B4-BE49-F238E27FC236}">
                <a16:creationId xmlns:a16="http://schemas.microsoft.com/office/drawing/2014/main" id="{50659E97-AFEE-400A-041B-66D10557F3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" t="-325008" r="-325004" b="2"/>
          <a:stretch/>
        </p:blipFill>
        <p:spPr>
          <a:xfrm>
            <a:off x="10595728" y="2386034"/>
            <a:ext cx="487363" cy="4873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A14C4B-6E23-7A78-73B3-735594B9F7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83007" y="1127935"/>
            <a:ext cx="6930021" cy="1397523"/>
          </a:xfrm>
        </p:spPr>
        <p:txBody>
          <a:bodyPr/>
          <a:lstStyle/>
          <a:p>
            <a:r>
              <a:rPr lang="ru-RU" sz="4400" dirty="0"/>
              <a:t>Тема: </a:t>
            </a:r>
            <a:r>
              <a:rPr lang="ru-RU" sz="4800" dirty="0"/>
              <a:t>История успеха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B67BCC-5B47-D5C2-E6F5-082CED4D4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6966" y="2525458"/>
            <a:ext cx="3281848" cy="169164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знаменитых людей.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2EF874-B8F6-3FBC-2A39-870E5C46DF98}"/>
              </a:ext>
            </a:extLst>
          </p:cNvPr>
          <p:cNvSpPr txBox="1"/>
          <p:nvPr/>
        </p:nvSpPr>
        <p:spPr>
          <a:xfrm>
            <a:off x="8804634" y="4795897"/>
            <a:ext cx="358218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Выполнил студент:</a:t>
            </a:r>
          </a:p>
          <a:p>
            <a:r>
              <a:rPr lang="ru-RU" sz="3200" dirty="0"/>
              <a:t>Группы ИС-2-23</a:t>
            </a:r>
          </a:p>
          <a:p>
            <a:r>
              <a:rPr lang="ru-RU" sz="3200" dirty="0"/>
              <a:t>Морев Н.А.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F4BA3-5482-DCFC-431C-74F4C7CC46C7}"/>
              </a:ext>
            </a:extLst>
          </p:cNvPr>
          <p:cNvSpPr txBox="1"/>
          <p:nvPr/>
        </p:nvSpPr>
        <p:spPr>
          <a:xfrm>
            <a:off x="2700309" y="113748"/>
            <a:ext cx="7895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ГАПОУ «Лениногорский нефтяной техникум»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7525C5-F75A-7541-10E3-709ED8D1ED85}"/>
              </a:ext>
            </a:extLst>
          </p:cNvPr>
          <p:cNvSpPr txBox="1"/>
          <p:nvPr/>
        </p:nvSpPr>
        <p:spPr>
          <a:xfrm>
            <a:off x="4628560" y="6374920"/>
            <a:ext cx="32993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/>
              <a:t>г.Лениногорск</a:t>
            </a:r>
            <a:r>
              <a:rPr lang="ru-RU" sz="2400" dirty="0"/>
              <a:t>,  2023</a:t>
            </a:r>
          </a:p>
        </p:txBody>
      </p:sp>
    </p:spTree>
    <p:extLst>
      <p:ext uri="{BB962C8B-B14F-4D97-AF65-F5344CB8AC3E}">
        <p14:creationId xmlns:p14="http://schemas.microsoft.com/office/powerpoint/2010/main" val="298378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4634" numSld="999" showWhenStopped="0">
                <p:cTn id="4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C3E317-ACD8-3D81-4C03-A3A2220A1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639" y="92075"/>
            <a:ext cx="9692640" cy="1325562"/>
          </a:xfrm>
        </p:spPr>
        <p:txBody>
          <a:bodyPr/>
          <a:lstStyle/>
          <a:p>
            <a:r>
              <a:rPr lang="ru-RU" dirty="0"/>
              <a:t>Линус Торвальдс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CD22C8-05DD-A9A0-8EF5-439A1AD4B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Успех Линуса Торвальдса объясняется его умением справляться с техническими сложностями, невероятной самодисциплиной и нестандартным мышлением. Он также был способен общаться с другими программистами и эффективно управлять командой разработки.</a:t>
            </a:r>
          </a:p>
          <a:p>
            <a:endParaRPr lang="ru-RU" dirty="0"/>
          </a:p>
          <a:p>
            <a:r>
              <a:rPr lang="ru-RU" dirty="0"/>
              <a:t>Линус Торвальдс стал символом свободного программного обеспечения и ярким примером того, как один человек может изменить мир, разделяя свои идеи и работая над проектом, открытым для всех.</a:t>
            </a:r>
          </a:p>
          <a:p>
            <a:endParaRPr lang="ru-RU" dirty="0"/>
          </a:p>
          <a:p>
            <a:r>
              <a:rPr lang="ru-RU" dirty="0"/>
              <a:t>В целом, история успеха Линуса Торвальдса демонстрирует, что талант, настойчивость и усердие могут привести к созданию мощной и востребованной технологии, изменяющей мир.</a:t>
            </a:r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FA10DB-E10A-3B0F-C59B-922591A86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B179-D384-4C66-A70D-8BCB9AA32177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A1023C5-36A9-4686-6A16-D845BED12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10</a:t>
            </a:fld>
            <a:endParaRPr lang="ru-RU"/>
          </a:p>
        </p:txBody>
      </p:sp>
      <p:sp>
        <p:nvSpPr>
          <p:cNvPr id="6" name="Стрелка: влево 5">
            <a:extLst>
              <a:ext uri="{FF2B5EF4-FFF2-40B4-BE49-F238E27FC236}">
                <a16:creationId xmlns:a16="http://schemas.microsoft.com/office/drawing/2014/main" id="{7AB332EC-3F23-5CCB-504F-9095D3D5EB77}"/>
              </a:ext>
            </a:extLst>
          </p:cNvPr>
          <p:cNvSpPr/>
          <p:nvPr/>
        </p:nvSpPr>
        <p:spPr>
          <a:xfrm>
            <a:off x="10284643" y="6014301"/>
            <a:ext cx="1008197" cy="593725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E7E49C-B58A-87C2-2F83-73A93D5F4BBC}"/>
              </a:ext>
            </a:extLst>
          </p:cNvPr>
          <p:cNvSpPr txBox="1"/>
          <p:nvPr/>
        </p:nvSpPr>
        <p:spPr>
          <a:xfrm>
            <a:off x="10472928" y="6106800"/>
            <a:ext cx="914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2" action="ppaction://hlinksldjump"/>
              </a:rPr>
              <a:t>назад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58994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6B8F2D-2B83-E47B-B973-DB1AE0C5A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6161" y="0"/>
            <a:ext cx="9692640" cy="1325562"/>
          </a:xfrm>
        </p:spPr>
        <p:txBody>
          <a:bodyPr>
            <a:normAutofit/>
          </a:bodyPr>
          <a:lstStyle/>
          <a:p>
            <a:r>
              <a:rPr lang="ru-RU" sz="6000" dirty="0"/>
              <a:t>Подведем итоги: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84994A-94FC-C8D0-3CDF-BA81984B3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25562"/>
            <a:ext cx="8595360" cy="5532438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Информационная сфера является одной из самых динамичных и востребованных областей в мире сегодня. Она представляет собой огромные возможности для развития и достижения успеха. Множество знаменитых личностей сделали невероятную карьеру в информационной сфере, и их история успеха является вдохновляющей для многих, кто стремится преуспеть в этой области.</a:t>
            </a:r>
          </a:p>
          <a:p>
            <a:endParaRPr lang="ru-RU" dirty="0"/>
          </a:p>
          <a:p>
            <a:r>
              <a:rPr lang="ru-RU" dirty="0"/>
              <a:t>Одним из таких успешных людей является Марк Цукерберг, основатель Facebook. Стартовав свою карьеру в своей общежитии в Гарварде, Марк создал социальную сеть, которая перевернула представление о коммуникации и общении. В настоящее время Facebook является одной из самых популярных и крупнейших платформ социальных медиа в мире. Он стал символом успеха и инноваций в информационной сфере.</a:t>
            </a:r>
          </a:p>
          <a:p>
            <a:endParaRPr lang="ru-RU" dirty="0"/>
          </a:p>
          <a:p>
            <a:r>
              <a:rPr lang="ru-RU" dirty="0"/>
              <a:t>Еще одним ярким примером успеха является Илон Маск, основатель компаний </a:t>
            </a:r>
            <a:r>
              <a:rPr lang="ru-RU" dirty="0" err="1"/>
              <a:t>SpaceX</a:t>
            </a:r>
            <a:r>
              <a:rPr lang="ru-RU" dirty="0"/>
              <a:t> и Tesla. Он стал известен своими революционными достижениями в области космических и автомобильных технологий. Илон Маск представляет собой пример предпринимателя, который не боится браться за сложные проекты и изменять мир, используя информационные технологии в своей работе.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560598-323B-F992-431C-65DAD67A0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B179-D384-4C66-A70D-8BCB9AA32177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A7015EC-74B7-4A5A-54DC-3AFA638BA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11</a:t>
            </a:fld>
            <a:endParaRPr lang="ru-RU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313924A-EB86-4349-ECBD-E7280743E557}"/>
              </a:ext>
            </a:extLst>
          </p:cNvPr>
          <p:cNvGrpSpPr/>
          <p:nvPr/>
        </p:nvGrpSpPr>
        <p:grpSpPr>
          <a:xfrm>
            <a:off x="10096107" y="6023728"/>
            <a:ext cx="1196733" cy="593725"/>
            <a:chOff x="10096107" y="6023728"/>
            <a:chExt cx="1196733" cy="593725"/>
          </a:xfrm>
        </p:grpSpPr>
        <p:sp>
          <p:nvSpPr>
            <p:cNvPr id="7" name="Стрелка: влево 6">
              <a:extLst>
                <a:ext uri="{FF2B5EF4-FFF2-40B4-BE49-F238E27FC236}">
                  <a16:creationId xmlns:a16="http://schemas.microsoft.com/office/drawing/2014/main" id="{EB43E77E-4051-A2B6-7807-CB406A2FAE6A}"/>
                </a:ext>
              </a:extLst>
            </p:cNvPr>
            <p:cNvSpPr/>
            <p:nvPr/>
          </p:nvSpPr>
          <p:spPr>
            <a:xfrm>
              <a:off x="10096107" y="6023728"/>
              <a:ext cx="1196733" cy="5937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33A43B3-A3B0-BB1D-A657-EAC935BC34C5}"/>
                </a:ext>
              </a:extLst>
            </p:cNvPr>
            <p:cNvSpPr txBox="1"/>
            <p:nvPr/>
          </p:nvSpPr>
          <p:spPr>
            <a:xfrm>
              <a:off x="10378440" y="61162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hlinkClick r:id="rId2" action="ppaction://hlinksldjump"/>
                </a:rPr>
                <a:t>назад</a:t>
              </a:r>
              <a:endParaRPr lang="ru-RU" dirty="0"/>
            </a:p>
          </p:txBody>
        </p:sp>
      </p:grpSp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00557C3D-F267-4033-A5D4-6F26821A0F96}"/>
              </a:ext>
            </a:extLst>
          </p:cNvPr>
          <p:cNvSpPr/>
          <p:nvPr/>
        </p:nvSpPr>
        <p:spPr>
          <a:xfrm>
            <a:off x="10096106" y="5390771"/>
            <a:ext cx="1196733" cy="5937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37CA5-1E63-0BCD-39E0-6B852686D3C0}"/>
              </a:ext>
            </a:extLst>
          </p:cNvPr>
          <p:cNvSpPr txBox="1"/>
          <p:nvPr/>
        </p:nvSpPr>
        <p:spPr>
          <a:xfrm>
            <a:off x="10096106" y="5505924"/>
            <a:ext cx="103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3" action="ppaction://hlinksldjump"/>
              </a:rPr>
              <a:t>вперед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7634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F0885-05DE-5B36-857E-4E733A47C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EFDDBF-BC8A-7D52-9C8D-164B486E9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"/>
            <a:ext cx="8971113" cy="6858000"/>
          </a:xfrm>
        </p:spPr>
        <p:txBody>
          <a:bodyPr>
            <a:normAutofit/>
          </a:bodyPr>
          <a:lstStyle/>
          <a:p>
            <a:r>
              <a:rPr lang="ru-RU" dirty="0"/>
              <a:t>Успех в информационной сфере также идет в ногу с успешным контент-маркетингом. Один из знаменитых примеров - Джо </a:t>
            </a:r>
            <a:r>
              <a:rPr lang="ru-RU" dirty="0" err="1"/>
              <a:t>Роган</a:t>
            </a:r>
            <a:r>
              <a:rPr lang="ru-RU" dirty="0"/>
              <a:t>, ведущий одного из самых популярных подкастов в мире. Его подкаст стал настоящим феноменом благодаря его способности вести интересные и содержательные разговоры с различными людьми. </a:t>
            </a:r>
            <a:r>
              <a:rPr lang="ru-RU" dirty="0" err="1"/>
              <a:t>Роган</a:t>
            </a:r>
            <a:r>
              <a:rPr lang="ru-RU" dirty="0"/>
              <a:t> доказал, что качественный контент является ключом к успеху в информационной сфере.</a:t>
            </a:r>
          </a:p>
          <a:p>
            <a:endParaRPr lang="ru-RU" dirty="0"/>
          </a:p>
          <a:p>
            <a:r>
              <a:rPr lang="ru-RU" dirty="0"/>
              <a:t>Однако путь успешных людей в информационной сфере может быть сложным и требовать многих усилий. Развитие навыков, обучение новым технологиям и постоянное стремление к инновациям – это основные составляющие успеха в этой области. Эти люди доказали, что смелость, решительность и трудолюбие могут привести к большим результатам в информационной сфере.</a:t>
            </a:r>
          </a:p>
          <a:p>
            <a:endParaRPr lang="ru-RU" dirty="0"/>
          </a:p>
          <a:p>
            <a:r>
              <a:rPr lang="ru-RU" dirty="0"/>
              <a:t>В заключение, история успеха знаменитых людей в информационной сфере вдохновляет нас своей невероятной энергией, смелостью и открытостью к новым идеям. Она доказывает, что любой человек, имеющий страсть к информационным технологиям и готовый работать над своими навыками, может преуспеть и достичь больших высот.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862D10-0026-8BBC-CCB7-2D14EAD99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B179-D384-4C66-A70D-8BCB9AA32177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15D9919-9000-3C33-5CD5-B204E22B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12</a:t>
            </a:fld>
            <a:endParaRPr lang="ru-RU"/>
          </a:p>
        </p:txBody>
      </p:sp>
      <p:sp>
        <p:nvSpPr>
          <p:cNvPr id="6" name="Стрелка: влево 5">
            <a:extLst>
              <a:ext uri="{FF2B5EF4-FFF2-40B4-BE49-F238E27FC236}">
                <a16:creationId xmlns:a16="http://schemas.microsoft.com/office/drawing/2014/main" id="{6402B51D-2B7D-F9C2-6228-BF16429C0A35}"/>
              </a:ext>
            </a:extLst>
          </p:cNvPr>
          <p:cNvSpPr/>
          <p:nvPr/>
        </p:nvSpPr>
        <p:spPr>
          <a:xfrm>
            <a:off x="10378440" y="5909428"/>
            <a:ext cx="914400" cy="52554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C54D18-FC3E-8A51-D1A9-4A8B159BB13F}"/>
              </a:ext>
            </a:extLst>
          </p:cNvPr>
          <p:cNvSpPr txBox="1"/>
          <p:nvPr/>
        </p:nvSpPr>
        <p:spPr>
          <a:xfrm>
            <a:off x="10495558" y="5982373"/>
            <a:ext cx="1071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2" action="ppaction://hlinksldjump"/>
              </a:rPr>
              <a:t>назад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4628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66203D-8E9D-4381-33E7-0DA64C755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44" y="-434181"/>
            <a:ext cx="10954512" cy="1325562"/>
          </a:xfrm>
        </p:spPr>
        <p:txBody>
          <a:bodyPr/>
          <a:lstStyle/>
          <a:p>
            <a:r>
              <a:rPr lang="ru-RU" dirty="0"/>
              <a:t>Список использованных источников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A1D831-8CA6-68BD-B64D-55BBD7DA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75414" y="1104212"/>
            <a:ext cx="8595360" cy="3873141"/>
          </a:xfrm>
        </p:spPr>
        <p:txBody>
          <a:bodyPr>
            <a:normAutofit fontScale="47500" lnSpcReduction="20000"/>
          </a:bodyPr>
          <a:lstStyle/>
          <a:p>
            <a:r>
              <a:rPr lang="en-US" sz="8000" dirty="0"/>
              <a:t>ChatCPT4</a:t>
            </a:r>
          </a:p>
          <a:p>
            <a:r>
              <a:rPr lang="en-US" sz="8000" dirty="0" err="1"/>
              <a:t>YandexGPT</a:t>
            </a:r>
            <a:endParaRPr lang="en-US" sz="8000" dirty="0"/>
          </a:p>
          <a:p>
            <a:r>
              <a:rPr lang="ru-RU" sz="8000" dirty="0"/>
              <a:t>Википедия</a:t>
            </a:r>
          </a:p>
          <a:p>
            <a:r>
              <a:rPr lang="ru-RU" sz="8000" dirty="0"/>
              <a:t>Интернет</a:t>
            </a:r>
          </a:p>
          <a:p>
            <a:r>
              <a:rPr lang="ru-RU" sz="8000" dirty="0"/>
              <a:t>Справочники</a:t>
            </a:r>
          </a:p>
          <a:p>
            <a:r>
              <a:rPr lang="ru-RU" sz="8000" dirty="0"/>
              <a:t>Сайт </a:t>
            </a:r>
            <a:r>
              <a:rPr lang="en-US" sz="8000" dirty="0"/>
              <a:t>hard.com</a:t>
            </a:r>
            <a:endParaRPr lang="ru-RU" sz="8000" dirty="0"/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DBD26D-C90B-7FB3-9293-EDE606EB4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B179-D384-4C66-A70D-8BCB9AA32177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A2B3050-CE2E-DC0F-7A3E-FEE9EA251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13</a:t>
            </a:fld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D4B74622-BEF6-E45D-2917-5388305EE4BD}"/>
              </a:ext>
            </a:extLst>
          </p:cNvPr>
          <p:cNvGrpSpPr/>
          <p:nvPr/>
        </p:nvGrpSpPr>
        <p:grpSpPr>
          <a:xfrm>
            <a:off x="10096107" y="6023728"/>
            <a:ext cx="1196733" cy="593725"/>
            <a:chOff x="10096107" y="6023728"/>
            <a:chExt cx="1196733" cy="593725"/>
          </a:xfrm>
        </p:grpSpPr>
        <p:sp>
          <p:nvSpPr>
            <p:cNvPr id="8" name="Стрелка: влево 7">
              <a:extLst>
                <a:ext uri="{FF2B5EF4-FFF2-40B4-BE49-F238E27FC236}">
                  <a16:creationId xmlns:a16="http://schemas.microsoft.com/office/drawing/2014/main" id="{EBE96F68-DEDC-E7C9-7589-D8A025C88BB6}"/>
                </a:ext>
              </a:extLst>
            </p:cNvPr>
            <p:cNvSpPr/>
            <p:nvPr/>
          </p:nvSpPr>
          <p:spPr>
            <a:xfrm>
              <a:off x="10096107" y="6023728"/>
              <a:ext cx="1196733" cy="5937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0BDA5F-6673-C03F-026B-57E25262B51E}"/>
                </a:ext>
              </a:extLst>
            </p:cNvPr>
            <p:cNvSpPr txBox="1"/>
            <p:nvPr/>
          </p:nvSpPr>
          <p:spPr>
            <a:xfrm>
              <a:off x="10378440" y="61162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hlinkClick r:id="rId2" action="ppaction://hlinksldjump"/>
                </a:rPr>
                <a:t>назад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7275496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C75438-5BB2-A6C3-DC0A-1EB94B3B0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69DEB5BD-D817-050E-AE10-AE5483B57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292840" cy="6858000"/>
          </a:xfrm>
        </p:spPr>
      </p:pic>
      <p:sp>
        <p:nvSpPr>
          <p:cNvPr id="4" name="Дата 3">
            <a:extLst>
              <a:ext uri="{FF2B5EF4-FFF2-40B4-BE49-F238E27FC236}">
                <a16:creationId xmlns:a16="http://schemas.microsoft.com/office/drawing/2014/main" id="{878EE4D4-C158-960B-CA13-253F224BA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B179-D384-4C66-A70D-8BCB9AA32177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BCEBB6F-084A-F378-ADC2-B728E412C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14</a:t>
            </a:fld>
            <a:endParaRPr lang="ru-RU" dirty="0"/>
          </a:p>
        </p:txBody>
      </p:sp>
      <p:sp>
        <p:nvSpPr>
          <p:cNvPr id="8" name="Стрелка: влево 7">
            <a:extLst>
              <a:ext uri="{FF2B5EF4-FFF2-40B4-BE49-F238E27FC236}">
                <a16:creationId xmlns:a16="http://schemas.microsoft.com/office/drawing/2014/main" id="{812B3632-D40B-3764-7BA5-C8D93E76AE8A}"/>
              </a:ext>
            </a:extLst>
          </p:cNvPr>
          <p:cNvSpPr/>
          <p:nvPr/>
        </p:nvSpPr>
        <p:spPr>
          <a:xfrm>
            <a:off x="10535055" y="5992238"/>
            <a:ext cx="757785" cy="50000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FA6F83-B163-A21A-D2E7-92EDACC7BFC6}"/>
              </a:ext>
            </a:extLst>
          </p:cNvPr>
          <p:cNvSpPr txBox="1"/>
          <p:nvPr/>
        </p:nvSpPr>
        <p:spPr>
          <a:xfrm>
            <a:off x="10535055" y="599223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3" action="ppaction://hlinksldjump"/>
              </a:rPr>
              <a:t>назад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997597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38BE17-54C6-C28C-234E-6925A479E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3483F670-B199-3B4E-D013-F06A736F7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370661" cy="6858000"/>
          </a:xfrm>
        </p:spPr>
      </p:pic>
      <p:sp>
        <p:nvSpPr>
          <p:cNvPr id="4" name="Дата 3">
            <a:extLst>
              <a:ext uri="{FF2B5EF4-FFF2-40B4-BE49-F238E27FC236}">
                <a16:creationId xmlns:a16="http://schemas.microsoft.com/office/drawing/2014/main" id="{D356AAD9-453E-7161-46F4-0AECCBF41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B179-D384-4C66-A70D-8BCB9AA32177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F963D2-C1AB-4E36-F01E-DF14E7DB3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15</a:t>
            </a:fld>
            <a:endParaRPr lang="ru-RU"/>
          </a:p>
        </p:txBody>
      </p:sp>
      <p:sp>
        <p:nvSpPr>
          <p:cNvPr id="8" name="Стрелка: влево 7">
            <a:extLst>
              <a:ext uri="{FF2B5EF4-FFF2-40B4-BE49-F238E27FC236}">
                <a16:creationId xmlns:a16="http://schemas.microsoft.com/office/drawing/2014/main" id="{1D8D5B6B-00B4-F940-3C2F-4ABA3AE01DBE}"/>
              </a:ext>
            </a:extLst>
          </p:cNvPr>
          <p:cNvSpPr/>
          <p:nvPr/>
        </p:nvSpPr>
        <p:spPr>
          <a:xfrm>
            <a:off x="10378440" y="6245157"/>
            <a:ext cx="914400" cy="52076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9F41CC-B018-758A-1451-5C9A974D0584}"/>
              </a:ext>
            </a:extLst>
          </p:cNvPr>
          <p:cNvSpPr txBox="1"/>
          <p:nvPr/>
        </p:nvSpPr>
        <p:spPr>
          <a:xfrm>
            <a:off x="10495172" y="6284396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3" action="ppaction://hlinksldjump"/>
              </a:rPr>
              <a:t>назад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64353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F926F9-FD94-60A6-C3B8-BDD8CBD67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336" y="518318"/>
            <a:ext cx="9692640" cy="1325562"/>
          </a:xfrm>
        </p:spPr>
        <p:txBody>
          <a:bodyPr>
            <a:noAutofit/>
          </a:bodyPr>
          <a:lstStyle/>
          <a:p>
            <a:pPr algn="ctr"/>
            <a:r>
              <a:rPr lang="ru-RU" sz="6000" dirty="0"/>
              <a:t>Знаменитые личности</a:t>
            </a:r>
            <a:br>
              <a:rPr lang="ru-RU" sz="6000" dirty="0"/>
            </a:br>
            <a:endParaRPr lang="ru-RU" sz="6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439857-D1ED-DA8D-FD40-B13B18EC0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45588"/>
            <a:ext cx="8595360" cy="4351337"/>
          </a:xfrm>
        </p:spPr>
        <p:txBody>
          <a:bodyPr>
            <a:noAutofit/>
          </a:bodyPr>
          <a:lstStyle/>
          <a:p>
            <a:r>
              <a:rPr lang="ru-RU" sz="3200" dirty="0">
                <a:hlinkClick r:id="rId2" action="ppaction://hlinksldjump"/>
              </a:rPr>
              <a:t>Стив Джобс</a:t>
            </a:r>
            <a:endParaRPr lang="ru-RU" sz="3200" dirty="0"/>
          </a:p>
          <a:p>
            <a:r>
              <a:rPr lang="ru-RU" sz="3200" dirty="0">
                <a:hlinkClick r:id="rId3" action="ppaction://hlinksldjump"/>
              </a:rPr>
              <a:t>Билл Гейтс</a:t>
            </a:r>
            <a:endParaRPr lang="ru-RU" sz="3200" dirty="0"/>
          </a:p>
          <a:p>
            <a:r>
              <a:rPr lang="ru-RU" sz="3200" dirty="0">
                <a:hlinkClick r:id="rId4" action="ppaction://hlinksldjump"/>
              </a:rPr>
              <a:t>Илон Маск</a:t>
            </a:r>
            <a:endParaRPr lang="ru-RU" sz="3200" dirty="0"/>
          </a:p>
          <a:p>
            <a:r>
              <a:rPr lang="ru-RU" sz="3200" dirty="0">
                <a:hlinkClick r:id="rId5" action="ppaction://hlinksldjump"/>
              </a:rPr>
              <a:t>Марк Цукерберг</a:t>
            </a:r>
            <a:endParaRPr lang="ru-RU" sz="3200" dirty="0"/>
          </a:p>
          <a:p>
            <a:r>
              <a:rPr lang="ru-RU" sz="3200" dirty="0">
                <a:hlinkClick r:id="rId6" action="ppaction://hlinksldjump"/>
              </a:rPr>
              <a:t>Павел Дуров</a:t>
            </a:r>
            <a:endParaRPr lang="ru-RU" sz="3200" dirty="0"/>
          </a:p>
          <a:p>
            <a:r>
              <a:rPr lang="ru-RU" sz="3200" dirty="0">
                <a:hlinkClick r:id="rId7" action="ppaction://hlinksldjump"/>
              </a:rPr>
              <a:t>Джеймс Гослинг </a:t>
            </a:r>
            <a:endParaRPr lang="en-US" sz="3200" dirty="0"/>
          </a:p>
          <a:p>
            <a:r>
              <a:rPr lang="ru-RU" sz="3200" dirty="0">
                <a:hlinkClick r:id="rId8" action="ppaction://hlinksldjump"/>
              </a:rPr>
              <a:t>Линус Торвальдс</a:t>
            </a:r>
            <a:endParaRPr lang="ru-RU" sz="3200" dirty="0"/>
          </a:p>
          <a:p>
            <a:r>
              <a:rPr lang="ru-RU" sz="3200" dirty="0">
                <a:hlinkClick r:id="rId9" action="ppaction://hlinksldjump"/>
              </a:rPr>
              <a:t>Список использованных источников</a:t>
            </a:r>
            <a:endParaRPr lang="ru-RU" sz="3200" dirty="0"/>
          </a:p>
          <a:p>
            <a:r>
              <a:rPr lang="ru-RU" sz="3200" dirty="0">
                <a:hlinkClick r:id="rId10" action="ppaction://hlinksldjump"/>
              </a:rPr>
              <a:t>Подведение итогов</a:t>
            </a:r>
            <a:endParaRPr lang="ru-RU" sz="320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02B2DD-69BF-ED6B-8867-E9674AB67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B179-D384-4C66-A70D-8BCB9AA32177}" type="datetime1">
              <a:rPr lang="ru-RU" smtClean="0"/>
              <a:t>19.12.2023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1F71FCB-AE1A-DA15-76AE-BD2267EEE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7618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CFBDD9-8516-0FE6-47FE-750F92AE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082"/>
            <a:ext cx="9692640" cy="1325562"/>
          </a:xfrm>
        </p:spPr>
        <p:txBody>
          <a:bodyPr/>
          <a:lstStyle/>
          <a:p>
            <a:r>
              <a:rPr lang="ru-RU" dirty="0"/>
              <a:t>Стив Джобс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292A5E-E258-BFA2-F89B-B26D6C196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236" y="1498862"/>
            <a:ext cx="5205482" cy="5267063"/>
          </a:xfrm>
        </p:spPr>
        <p:txBody>
          <a:bodyPr>
            <a:normAutofit fontScale="92500" lnSpcReduction="10000"/>
          </a:bodyPr>
          <a:lstStyle/>
          <a:p>
            <a:r>
              <a:rPr lang="ru-RU" sz="2000" dirty="0"/>
              <a:t>один из самых влиятельных предпринимателей в истории, основатель компании Apple. Его история успеха началась с создания компьютера Apple I в гараже своих родителей. Он умудрился превратить свою страсть к технологиям в мощный бизнес, который изменил мир. Одним из ключевых моментов успеха Стива Джобса стала его уверенность в своих идеях и способность преодолевать трудности. Джобс стремился к совершенству и не боялся рисковать, чтобы достичь своих целей. Его влияние на мир технологий и дизайна невозможно переоценить. История Стива Джобса является вдохновляющим примером того, как страсть, упорство и вера в успех могут привести к тому, что каждый из нас может оставить след в истории.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B340C640-9F92-C87C-2D40-29D006409F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17"/>
          <a:stretch/>
        </p:blipFill>
        <p:spPr>
          <a:xfrm>
            <a:off x="5721599" y="15082"/>
            <a:ext cx="5571241" cy="5494336"/>
          </a:xfrm>
        </p:spPr>
      </p:pic>
      <p:sp>
        <p:nvSpPr>
          <p:cNvPr id="5" name="Дата 4">
            <a:extLst>
              <a:ext uri="{FF2B5EF4-FFF2-40B4-BE49-F238E27FC236}">
                <a16:creationId xmlns:a16="http://schemas.microsoft.com/office/drawing/2014/main" id="{B72EC92B-463C-615B-DE10-E9940E4C6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994C1-0DC8-4FCC-AB2D-85F916C29955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221902-949B-6D45-8F5C-CBBCE326C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3</a:t>
            </a:fld>
            <a:endParaRPr lang="ru-RU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F986D8B3-A58D-3EF6-D011-3A68D6EF2046}"/>
              </a:ext>
            </a:extLst>
          </p:cNvPr>
          <p:cNvGrpSpPr/>
          <p:nvPr/>
        </p:nvGrpSpPr>
        <p:grpSpPr>
          <a:xfrm>
            <a:off x="10096107" y="6172200"/>
            <a:ext cx="1196733" cy="593725"/>
            <a:chOff x="10096107" y="6023728"/>
            <a:chExt cx="1196733" cy="593725"/>
          </a:xfrm>
        </p:grpSpPr>
        <p:sp>
          <p:nvSpPr>
            <p:cNvPr id="9" name="Стрелка: влево 8">
              <a:extLst>
                <a:ext uri="{FF2B5EF4-FFF2-40B4-BE49-F238E27FC236}">
                  <a16:creationId xmlns:a16="http://schemas.microsoft.com/office/drawing/2014/main" id="{982E66E5-E3D2-78A5-EC39-EE32FDCD9ACA}"/>
                </a:ext>
              </a:extLst>
            </p:cNvPr>
            <p:cNvSpPr/>
            <p:nvPr/>
          </p:nvSpPr>
          <p:spPr>
            <a:xfrm>
              <a:off x="10096107" y="6023728"/>
              <a:ext cx="1196733" cy="5937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BAE4FEB-7F83-91C3-7925-1E39D180500D}"/>
                </a:ext>
              </a:extLst>
            </p:cNvPr>
            <p:cNvSpPr txBox="1"/>
            <p:nvPr/>
          </p:nvSpPr>
          <p:spPr>
            <a:xfrm>
              <a:off x="10378440" y="61162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hlinkClick r:id="rId3" action="ppaction://hlinksldjump"/>
                </a:rPr>
                <a:t>назад</a:t>
              </a:r>
              <a:endParaRPr lang="ru-RU" dirty="0"/>
            </a:p>
          </p:txBody>
        </p:sp>
      </p:grpSp>
      <p:sp>
        <p:nvSpPr>
          <p:cNvPr id="12" name="Стрелка: вправо 11">
            <a:extLst>
              <a:ext uri="{FF2B5EF4-FFF2-40B4-BE49-F238E27FC236}">
                <a16:creationId xmlns:a16="http://schemas.microsoft.com/office/drawing/2014/main" id="{F700A393-D192-6B04-CD9B-285EF93B091F}"/>
              </a:ext>
            </a:extLst>
          </p:cNvPr>
          <p:cNvSpPr/>
          <p:nvPr/>
        </p:nvSpPr>
        <p:spPr>
          <a:xfrm>
            <a:off x="10096107" y="5778230"/>
            <a:ext cx="1196733" cy="48646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5FD6C9-232E-762D-6329-71B830DEFFD9}"/>
              </a:ext>
            </a:extLst>
          </p:cNvPr>
          <p:cNvSpPr txBox="1"/>
          <p:nvPr/>
        </p:nvSpPr>
        <p:spPr>
          <a:xfrm>
            <a:off x="10102661" y="5829043"/>
            <a:ext cx="109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4" action="ppaction://hlinksldjump"/>
              </a:rPr>
              <a:t>вперед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7327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D8081-EA11-11FB-7209-4FFD1EFAC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082"/>
            <a:ext cx="9692640" cy="1325562"/>
          </a:xfrm>
        </p:spPr>
        <p:txBody>
          <a:bodyPr>
            <a:normAutofit/>
          </a:bodyPr>
          <a:lstStyle/>
          <a:p>
            <a:r>
              <a:rPr lang="ru-RU" sz="6600" dirty="0"/>
              <a:t>Билл Гейтс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06D275-555F-12A6-D992-589020246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11236" y="1340644"/>
            <a:ext cx="5573049" cy="5425281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История успеха Билла Гейтса вдохновляет многих людей по всему миру. Основатель Microsoft, он начал свой путь с небольшой компании в гараже, и благодаря своему таланту, упорству и инновационным идеям превратил ее в одну из самых успешных и влиятельных компаний в мире.</a:t>
            </a:r>
          </a:p>
          <a:p>
            <a:r>
              <a:rPr lang="ru-RU" dirty="0"/>
              <a:t>Билл Гейтс всегда стремился к совершенству и вести свою компанию к новым высотам. Его решительность и преданность привели его к созданию программного обеспечения, которое стало фундаментом для многих современных технологий. Его философия делового успеха и благотворительности также вдохновляют многих людей.</a:t>
            </a:r>
          </a:p>
          <a:p>
            <a:r>
              <a:rPr lang="ru-RU" dirty="0"/>
              <a:t>История Билла Гейтса - это история о том, как труд, уверенность в себе и вера в мечту могут привести к невероятному успеху. Его пример показывает, что важно не только достичь материального благосостояния, но и стремиться к переменам в мире через филантропические и социальные усилия.</a:t>
            </a:r>
          </a:p>
          <a:p>
            <a:endParaRPr lang="ru-RU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40C5F193-D2D8-828D-F196-1227819E222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503" y="0"/>
            <a:ext cx="5324337" cy="5825765"/>
          </a:xfrm>
        </p:spPr>
      </p:pic>
      <p:sp>
        <p:nvSpPr>
          <p:cNvPr id="5" name="Дата 4">
            <a:extLst>
              <a:ext uri="{FF2B5EF4-FFF2-40B4-BE49-F238E27FC236}">
                <a16:creationId xmlns:a16="http://schemas.microsoft.com/office/drawing/2014/main" id="{705BFA85-6E25-4FBE-1029-58A9BCB90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994C1-0DC8-4FCC-AB2D-85F916C29955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9BE299-20D3-710B-871A-965D29831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4</a:t>
            </a:fld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A56B83C7-7579-32BD-9B35-7897333C77B3}"/>
              </a:ext>
            </a:extLst>
          </p:cNvPr>
          <p:cNvGrpSpPr/>
          <p:nvPr/>
        </p:nvGrpSpPr>
        <p:grpSpPr>
          <a:xfrm>
            <a:off x="10096107" y="6023728"/>
            <a:ext cx="1196733" cy="593725"/>
            <a:chOff x="10096107" y="6023728"/>
            <a:chExt cx="1196733" cy="593725"/>
          </a:xfrm>
        </p:grpSpPr>
        <p:sp>
          <p:nvSpPr>
            <p:cNvPr id="10" name="Стрелка: влево 9">
              <a:extLst>
                <a:ext uri="{FF2B5EF4-FFF2-40B4-BE49-F238E27FC236}">
                  <a16:creationId xmlns:a16="http://schemas.microsoft.com/office/drawing/2014/main" id="{501AF9AC-8C4C-15BA-9E72-D1C17399DADE}"/>
                </a:ext>
              </a:extLst>
            </p:cNvPr>
            <p:cNvSpPr/>
            <p:nvPr/>
          </p:nvSpPr>
          <p:spPr>
            <a:xfrm>
              <a:off x="10096107" y="6023728"/>
              <a:ext cx="1196733" cy="5937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939B708-93AD-723B-3412-8E8FACA26572}"/>
                </a:ext>
              </a:extLst>
            </p:cNvPr>
            <p:cNvSpPr txBox="1"/>
            <p:nvPr/>
          </p:nvSpPr>
          <p:spPr>
            <a:xfrm>
              <a:off x="10378440" y="61162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hlinkClick r:id="rId3" action="ppaction://hlinksldjump"/>
                </a:rPr>
                <a:t>назад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862349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C200E-B485-CB69-97EB-340881AE8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692640" cy="1325562"/>
          </a:xfrm>
        </p:spPr>
        <p:txBody>
          <a:bodyPr>
            <a:normAutofit/>
          </a:bodyPr>
          <a:lstStyle/>
          <a:p>
            <a:r>
              <a:rPr lang="ru-RU" sz="5400" dirty="0"/>
              <a:t>Илон Маск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E6F826-CC2F-5AB7-027A-B64657EC9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1" y="1691323"/>
            <a:ext cx="4986779" cy="5166678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Маск начал свой путь с небольших проектов, таких как создание онлайн-платежной системы PayPal, и постепенно двигался вперёд, основывая такие компании, как </a:t>
            </a:r>
            <a:r>
              <a:rPr lang="ru-RU" dirty="0" err="1"/>
              <a:t>SpaceX</a:t>
            </a:r>
            <a:r>
              <a:rPr lang="ru-RU" dirty="0"/>
              <a:t>, Tesla и </a:t>
            </a:r>
            <a:r>
              <a:rPr lang="ru-RU" dirty="0" err="1"/>
              <a:t>Neuralink</a:t>
            </a:r>
            <a:r>
              <a:rPr lang="ru-RU" dirty="0"/>
              <a:t>.</a:t>
            </a:r>
          </a:p>
          <a:p>
            <a:r>
              <a:rPr lang="ru-RU" dirty="0"/>
              <a:t>Его преданный труд, решительность и вера в свои идеи привели его к тому, что его компании стали лидерами в своих отраслях. Благодаря своей виноватой натуре, он не останавливается на достигнутом, а постоянно стремится к новым высотам и решает сложные задачи.</a:t>
            </a:r>
          </a:p>
          <a:p>
            <a:r>
              <a:rPr lang="ru-RU" dirty="0"/>
              <a:t>Илон Маск служит примером того, как можно достичь больших результатов, не боясь рисковать и идти в ногу со временем. Его история успеха вдохновляет многих людей по всему миру и показывает, что невозможное становится возможным при наличии упорства и смелости.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AD9B61C2-810F-41D4-74CF-4F435607A6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365" y="0"/>
            <a:ext cx="6381475" cy="6495068"/>
          </a:xfrm>
        </p:spPr>
      </p:pic>
      <p:sp>
        <p:nvSpPr>
          <p:cNvPr id="5" name="Дата 4">
            <a:extLst>
              <a:ext uri="{FF2B5EF4-FFF2-40B4-BE49-F238E27FC236}">
                <a16:creationId xmlns:a16="http://schemas.microsoft.com/office/drawing/2014/main" id="{51A31684-D399-F85C-880F-BA15CF695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994C1-0DC8-4FCC-AB2D-85F916C29955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C68D2F-7516-621E-EB47-D5846C80A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5</a:t>
            </a:fld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07A2027D-02EE-FCD3-5B98-517764216DAF}"/>
              </a:ext>
            </a:extLst>
          </p:cNvPr>
          <p:cNvGrpSpPr/>
          <p:nvPr/>
        </p:nvGrpSpPr>
        <p:grpSpPr>
          <a:xfrm>
            <a:off x="8701410" y="6036771"/>
            <a:ext cx="1196733" cy="593725"/>
            <a:chOff x="10096107" y="6023728"/>
            <a:chExt cx="1196733" cy="593725"/>
          </a:xfrm>
        </p:grpSpPr>
        <p:sp>
          <p:nvSpPr>
            <p:cNvPr id="10" name="Стрелка: влево 9">
              <a:extLst>
                <a:ext uri="{FF2B5EF4-FFF2-40B4-BE49-F238E27FC236}">
                  <a16:creationId xmlns:a16="http://schemas.microsoft.com/office/drawing/2014/main" id="{5847764F-D298-ADC3-BA10-2C94AFD54D9A}"/>
                </a:ext>
              </a:extLst>
            </p:cNvPr>
            <p:cNvSpPr/>
            <p:nvPr/>
          </p:nvSpPr>
          <p:spPr>
            <a:xfrm>
              <a:off x="10096107" y="6023728"/>
              <a:ext cx="1196733" cy="5937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A95D7E-3C17-766D-68E9-91BDCFCEA698}"/>
                </a:ext>
              </a:extLst>
            </p:cNvPr>
            <p:cNvSpPr txBox="1"/>
            <p:nvPr/>
          </p:nvSpPr>
          <p:spPr>
            <a:xfrm>
              <a:off x="10378440" y="61162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hlinkClick r:id="rId3" action="ppaction://hlinksldjump"/>
                </a:rPr>
                <a:t>назад</a:t>
              </a:r>
              <a:endParaRPr lang="ru-RU" dirty="0"/>
            </a:p>
          </p:txBody>
        </p:sp>
      </p:grpSp>
      <p:sp>
        <p:nvSpPr>
          <p:cNvPr id="13" name="Стрелка: вправо 12">
            <a:extLst>
              <a:ext uri="{FF2B5EF4-FFF2-40B4-BE49-F238E27FC236}">
                <a16:creationId xmlns:a16="http://schemas.microsoft.com/office/drawing/2014/main" id="{9D25E6EC-EFBF-5942-1816-EAA5D3F78167}"/>
              </a:ext>
            </a:extLst>
          </p:cNvPr>
          <p:cNvSpPr/>
          <p:nvPr/>
        </p:nvSpPr>
        <p:spPr>
          <a:xfrm>
            <a:off x="9970851" y="6036771"/>
            <a:ext cx="1070043" cy="5937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CE063B-E62E-94C1-1199-9799B3793760}"/>
              </a:ext>
            </a:extLst>
          </p:cNvPr>
          <p:cNvSpPr txBox="1"/>
          <p:nvPr/>
        </p:nvSpPr>
        <p:spPr>
          <a:xfrm>
            <a:off x="9898143" y="6148967"/>
            <a:ext cx="1070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4" action="ppaction://hlinksldjump"/>
              </a:rPr>
              <a:t>вперед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8489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CA7603-93E8-C927-C6F2-F89C4776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75" y="228600"/>
            <a:ext cx="9692640" cy="1325562"/>
          </a:xfrm>
        </p:spPr>
        <p:txBody>
          <a:bodyPr/>
          <a:lstStyle/>
          <a:p>
            <a:r>
              <a:rPr lang="ru-RU" dirty="0"/>
              <a:t>Марк Цукерберг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4289C4-9A66-D01E-3810-75A0717294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375" y="1181099"/>
            <a:ext cx="4480560" cy="5676901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История успеха Марка Цукерберга - это вдохновляющий пример того, как страсть, упорство и инновационное мышление могут привести к невероятным результатам. Он основал Facebook в своем колледже в 2004 году и превратил его в одну из самых успешных и влиятельных компаний в мире.</a:t>
            </a:r>
          </a:p>
          <a:p>
            <a:r>
              <a:rPr lang="ru-RU" dirty="0"/>
              <a:t>Марк Цукерберг не боялся рисковать и стремился к постоянному совершенствованию своего продукта. Он умел преодолевать трудности и критику, оставаясь верным своей миссии. Его вдохновило стремление создать связующее сообщество для людей со всего мира.</a:t>
            </a:r>
          </a:p>
          <a:p>
            <a:r>
              <a:rPr lang="ru-RU" dirty="0"/>
              <a:t>Сегодня Марк Цукерберг стал одним из самых влиятельных и богатых людей на планете, а его история успеха служит примером для всех, кто мечтает о больших достижениях в мире технологий и бизнеса.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DBC2AC8D-6019-4BBF-8285-EF1EA0D34E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880"/>
          <a:stretch/>
        </p:blipFill>
        <p:spPr>
          <a:xfrm>
            <a:off x="5077949" y="2424923"/>
            <a:ext cx="5381549" cy="4433077"/>
          </a:xfrm>
        </p:spPr>
      </p:pic>
      <p:sp>
        <p:nvSpPr>
          <p:cNvPr id="5" name="Дата 4">
            <a:extLst>
              <a:ext uri="{FF2B5EF4-FFF2-40B4-BE49-F238E27FC236}">
                <a16:creationId xmlns:a16="http://schemas.microsoft.com/office/drawing/2014/main" id="{2FF72798-378C-913D-57B7-1468DEDC6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994C1-0DC8-4FCC-AB2D-85F916C29955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0A0647-0CCE-591E-19FA-C73DD5D94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6</a:t>
            </a:fld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F113F668-2470-AABD-1101-FBE1234E9C0C}"/>
              </a:ext>
            </a:extLst>
          </p:cNvPr>
          <p:cNvGrpSpPr/>
          <p:nvPr/>
        </p:nvGrpSpPr>
        <p:grpSpPr>
          <a:xfrm>
            <a:off x="10096107" y="6023728"/>
            <a:ext cx="1196733" cy="593725"/>
            <a:chOff x="10096107" y="6023728"/>
            <a:chExt cx="1196733" cy="593725"/>
          </a:xfrm>
        </p:grpSpPr>
        <p:sp>
          <p:nvSpPr>
            <p:cNvPr id="10" name="Стрелка: влево 9">
              <a:extLst>
                <a:ext uri="{FF2B5EF4-FFF2-40B4-BE49-F238E27FC236}">
                  <a16:creationId xmlns:a16="http://schemas.microsoft.com/office/drawing/2014/main" id="{614D1195-C113-7243-C91B-B5BA1D77D516}"/>
                </a:ext>
              </a:extLst>
            </p:cNvPr>
            <p:cNvSpPr/>
            <p:nvPr/>
          </p:nvSpPr>
          <p:spPr>
            <a:xfrm>
              <a:off x="10096107" y="6023728"/>
              <a:ext cx="1196733" cy="5937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BB47C19-08C9-14F4-1A7E-DCFA2059F6C3}"/>
                </a:ext>
              </a:extLst>
            </p:cNvPr>
            <p:cNvSpPr txBox="1"/>
            <p:nvPr/>
          </p:nvSpPr>
          <p:spPr>
            <a:xfrm>
              <a:off x="10378440" y="61162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hlinkClick r:id="rId3" action="ppaction://hlinksldjump"/>
                </a:rPr>
                <a:t>назад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03236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0BC1F9-6DE2-EBB5-0472-9D687ABA7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1" y="240547"/>
            <a:ext cx="9692640" cy="1325562"/>
          </a:xfrm>
        </p:spPr>
        <p:txBody>
          <a:bodyPr/>
          <a:lstStyle/>
          <a:p>
            <a:r>
              <a:rPr lang="ru-RU" dirty="0"/>
              <a:t>Павел Дуров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AD48FB-6C8A-B958-F2EE-FA3CB2D7B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91" y="1345406"/>
            <a:ext cx="5163750" cy="5512594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История успеха Павла Дурова - это история о том, как один человек смог изменить мир благодаря своей целеустремленности, умению видеть возможности там, где другие видят преграды, и таланту к инновациям. Павел Дуров стал известен благодаря созданию социальной сети ВКонтакте, которая стала одной из самых популярных в России и странах СНГ.</a:t>
            </a:r>
          </a:p>
          <a:p>
            <a:r>
              <a:rPr lang="ru-RU" dirty="0"/>
              <a:t>Его уникальный подход к развитию проекта, умение находить и привлекать талантливых людей, а также отвага и готовность к риску позволили ему создать нечто по-настоящему значимое. Кроме того, после ухода из ВКонтакте, Павел Дуров создал мессенджер </a:t>
            </a:r>
            <a:r>
              <a:rPr lang="ru-RU" dirty="0" err="1"/>
              <a:t>Telegram</a:t>
            </a:r>
            <a:r>
              <a:rPr lang="ru-RU" dirty="0"/>
              <a:t>, который тоже получил широкую популярность благодаря своей безопасности и удобству использования.</a:t>
            </a:r>
          </a:p>
          <a:p>
            <a:r>
              <a:rPr lang="ru-RU" dirty="0"/>
              <a:t>История Павла Дурова - это пример того, как можно достичь успеха, преодолевая трудности и принимая вызовы времени. Его история вдохновляет многих людей и становится примером для молодого поколения предпринимателей.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1473F93C-3B3C-A14A-0A40-F82AAEDE2B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112" y="0"/>
            <a:ext cx="5960727" cy="5498306"/>
          </a:xfrm>
        </p:spPr>
      </p:pic>
      <p:sp>
        <p:nvSpPr>
          <p:cNvPr id="5" name="Дата 4">
            <a:extLst>
              <a:ext uri="{FF2B5EF4-FFF2-40B4-BE49-F238E27FC236}">
                <a16:creationId xmlns:a16="http://schemas.microsoft.com/office/drawing/2014/main" id="{C75B3EE8-4AB1-4A70-F02A-2FD8FFAC1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994C1-0DC8-4FCC-AB2D-85F916C29955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8DCE7F-3D16-3713-BB86-C4FFDAFF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7</a:t>
            </a:fld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4E8F809E-DD8F-0829-B065-66A6E24A067A}"/>
              </a:ext>
            </a:extLst>
          </p:cNvPr>
          <p:cNvGrpSpPr/>
          <p:nvPr/>
        </p:nvGrpSpPr>
        <p:grpSpPr>
          <a:xfrm>
            <a:off x="10096107" y="6023728"/>
            <a:ext cx="1196733" cy="593725"/>
            <a:chOff x="10096107" y="6023728"/>
            <a:chExt cx="1196733" cy="593725"/>
          </a:xfrm>
        </p:grpSpPr>
        <p:sp>
          <p:nvSpPr>
            <p:cNvPr id="10" name="Стрелка: влево 9">
              <a:extLst>
                <a:ext uri="{FF2B5EF4-FFF2-40B4-BE49-F238E27FC236}">
                  <a16:creationId xmlns:a16="http://schemas.microsoft.com/office/drawing/2014/main" id="{BE7357AE-E159-8B28-0797-663B768A639C}"/>
                </a:ext>
              </a:extLst>
            </p:cNvPr>
            <p:cNvSpPr/>
            <p:nvPr/>
          </p:nvSpPr>
          <p:spPr>
            <a:xfrm>
              <a:off x="10096107" y="6023728"/>
              <a:ext cx="1196733" cy="5937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078C6-032F-1102-E980-43193D19A177}"/>
                </a:ext>
              </a:extLst>
            </p:cNvPr>
            <p:cNvSpPr txBox="1"/>
            <p:nvPr/>
          </p:nvSpPr>
          <p:spPr>
            <a:xfrm>
              <a:off x="10378440" y="61162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hlinkClick r:id="rId3" action="ppaction://hlinksldjump"/>
                </a:rPr>
                <a:t>назад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4179800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55283C-B0A8-A2E0-D6CE-6D45B0782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402" y="-286575"/>
            <a:ext cx="9692640" cy="1325562"/>
          </a:xfrm>
        </p:spPr>
        <p:txBody>
          <a:bodyPr/>
          <a:lstStyle/>
          <a:p>
            <a:r>
              <a:rPr lang="ru-RU" dirty="0"/>
              <a:t>Джеймс Гослинг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2B6277-28E1-84C5-0FA8-5596A4CD0A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1" y="1340644"/>
            <a:ext cx="5166041" cy="5517356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Джеймс Гослинг стал известным благодаря своему умению создавать инновационные технологии. Он разработал язык программирования Java в 1991 году, который стал своего рода революцией в мире программирования. Java была создана для обеспечения возможности написания программ один раз и их последующего запуска на любой платформе, что значительно упростило процесс разработки программного обеспечения.</a:t>
            </a:r>
          </a:p>
          <a:p>
            <a:endParaRPr lang="ru-RU" dirty="0"/>
          </a:p>
          <a:p>
            <a:r>
              <a:rPr lang="ru-RU" dirty="0"/>
              <a:t>Благодаря своим усилиям и таланту Джеймс Гослинг стал предметом восхищения в мире разработки программного обеспечения. Его история успеха является примером того, как трудолюбие, настойчивость и талант могут привести к созданию технологий, которые меняют мир.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08E9C52C-AC35-205C-178E-FEFE78BE0A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041" y="0"/>
            <a:ext cx="6126800" cy="4461358"/>
          </a:xfrm>
        </p:spPr>
      </p:pic>
      <p:sp>
        <p:nvSpPr>
          <p:cNvPr id="5" name="Дата 4">
            <a:extLst>
              <a:ext uri="{FF2B5EF4-FFF2-40B4-BE49-F238E27FC236}">
                <a16:creationId xmlns:a16="http://schemas.microsoft.com/office/drawing/2014/main" id="{E16BEE44-A1D1-B735-EA0F-3FC53A05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994C1-0DC8-4FCC-AB2D-85F916C29955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366051-2C40-D5B7-AECF-CDA4A20E9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8</a:t>
            </a:fld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A582F555-3E6D-B71B-8F45-C3A1A3AFD85D}"/>
              </a:ext>
            </a:extLst>
          </p:cNvPr>
          <p:cNvGrpSpPr/>
          <p:nvPr/>
        </p:nvGrpSpPr>
        <p:grpSpPr>
          <a:xfrm>
            <a:off x="10096107" y="6023728"/>
            <a:ext cx="1196733" cy="593725"/>
            <a:chOff x="10096107" y="6023728"/>
            <a:chExt cx="1196733" cy="593725"/>
          </a:xfrm>
        </p:grpSpPr>
        <p:sp>
          <p:nvSpPr>
            <p:cNvPr id="10" name="Стрелка: влево 9">
              <a:extLst>
                <a:ext uri="{FF2B5EF4-FFF2-40B4-BE49-F238E27FC236}">
                  <a16:creationId xmlns:a16="http://schemas.microsoft.com/office/drawing/2014/main" id="{D273B355-FDD1-89BD-BCDC-68B1A94AF7C6}"/>
                </a:ext>
              </a:extLst>
            </p:cNvPr>
            <p:cNvSpPr/>
            <p:nvPr/>
          </p:nvSpPr>
          <p:spPr>
            <a:xfrm>
              <a:off x="10096107" y="6023728"/>
              <a:ext cx="1196733" cy="5937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1267B06-C3B5-8361-9CA1-F5B9150BEBC2}"/>
                </a:ext>
              </a:extLst>
            </p:cNvPr>
            <p:cNvSpPr txBox="1"/>
            <p:nvPr/>
          </p:nvSpPr>
          <p:spPr>
            <a:xfrm>
              <a:off x="10378440" y="61162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hlinkClick r:id="rId3" action="ppaction://hlinksldjump"/>
                </a:rPr>
                <a:t>назад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6072318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95773F-1858-CBE3-53BA-9864DD66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27" y="-343137"/>
            <a:ext cx="9692640" cy="1325562"/>
          </a:xfrm>
        </p:spPr>
        <p:txBody>
          <a:bodyPr/>
          <a:lstStyle/>
          <a:p>
            <a:r>
              <a:rPr lang="ru-RU" dirty="0"/>
              <a:t>Линус Торвальдс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666CB5-B114-A848-DFDF-BA9F6EE900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982425"/>
            <a:ext cx="6065521" cy="5875575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финский программист, известный как создатель ядра операционной системы Linux. Его история успеха началась в 1991 году, когда он разместил объявление в группе новостей </a:t>
            </a:r>
            <a:r>
              <a:rPr lang="ru-RU" dirty="0" err="1"/>
              <a:t>comp.os.minix</a:t>
            </a:r>
            <a:r>
              <a:rPr lang="ru-RU" dirty="0"/>
              <a:t>, в котором объявил о создании своей собственной операционной системы.</a:t>
            </a:r>
          </a:p>
          <a:p>
            <a:r>
              <a:rPr lang="ru-RU" dirty="0"/>
              <a:t>Торвальдс начал работу над ядром Linux, используя свободно распространяемый операционной системы MINIX. В течение нескольких лет он продолжал разработку, привлекая других программистов в своей команде. Благодаря открытому и совместному подходу к разработке, Linux быстро набрал популярность и стал одной из наиболее популярных операционных систем в мире.</a:t>
            </a:r>
          </a:p>
          <a:p>
            <a:r>
              <a:rPr lang="ru-RU" dirty="0"/>
              <a:t>Linux сейчас используется как в крупных корпорациях, так и в домашних компьютерах, серверах, Смартфонах и других устройствах. Благодаря своей открытой и гибкой природе, Linux стал основой для множества других популярных проектов, таких как </a:t>
            </a:r>
            <a:r>
              <a:rPr lang="ru-RU" dirty="0" err="1"/>
              <a:t>Android</a:t>
            </a:r>
            <a:r>
              <a:rPr lang="ru-RU" dirty="0"/>
              <a:t> и Ubuntu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D856CA81-DB30-F6E6-78F4-2052F346A0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105" y="0"/>
            <a:ext cx="4991735" cy="4412612"/>
          </a:xfrm>
        </p:spPr>
      </p:pic>
      <p:sp>
        <p:nvSpPr>
          <p:cNvPr id="5" name="Дата 4">
            <a:extLst>
              <a:ext uri="{FF2B5EF4-FFF2-40B4-BE49-F238E27FC236}">
                <a16:creationId xmlns:a16="http://schemas.microsoft.com/office/drawing/2014/main" id="{AE60101D-2B2A-A4BC-83AA-CC094AD2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994C1-0DC8-4FCC-AB2D-85F916C29955}" type="datetime1">
              <a:rPr lang="ru-RU" smtClean="0"/>
              <a:t>19.12.2023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3BC95D-BE3E-BBF8-2917-DD4785C7F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96D19A36-9C26-4914-946A-BF430ABF81D4}" type="slidenum">
              <a:rPr lang="ru-RU" smtClean="0"/>
              <a:t>9</a:t>
            </a:fld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3951C51D-4482-249C-9B0A-B721EE0E644E}"/>
              </a:ext>
            </a:extLst>
          </p:cNvPr>
          <p:cNvGrpSpPr/>
          <p:nvPr/>
        </p:nvGrpSpPr>
        <p:grpSpPr>
          <a:xfrm>
            <a:off x="10096107" y="6023728"/>
            <a:ext cx="1196733" cy="593725"/>
            <a:chOff x="10096107" y="6023728"/>
            <a:chExt cx="1196733" cy="593725"/>
          </a:xfrm>
        </p:grpSpPr>
        <p:sp>
          <p:nvSpPr>
            <p:cNvPr id="10" name="Стрелка: влево 9">
              <a:extLst>
                <a:ext uri="{FF2B5EF4-FFF2-40B4-BE49-F238E27FC236}">
                  <a16:creationId xmlns:a16="http://schemas.microsoft.com/office/drawing/2014/main" id="{727EE878-ED43-3096-20BB-61EF32090257}"/>
                </a:ext>
              </a:extLst>
            </p:cNvPr>
            <p:cNvSpPr/>
            <p:nvPr/>
          </p:nvSpPr>
          <p:spPr>
            <a:xfrm>
              <a:off x="10096107" y="6023728"/>
              <a:ext cx="1196733" cy="5937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94280D6-B111-73AE-4DA3-0D4526110A55}"/>
                </a:ext>
              </a:extLst>
            </p:cNvPr>
            <p:cNvSpPr txBox="1"/>
            <p:nvPr/>
          </p:nvSpPr>
          <p:spPr>
            <a:xfrm>
              <a:off x="10378440" y="61162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hlinkClick r:id="rId3" action="ppaction://hlinksldjump"/>
                </a:rPr>
                <a:t>назад</a:t>
              </a:r>
              <a:endParaRPr lang="ru-RU" dirty="0"/>
            </a:p>
          </p:txBody>
        </p:sp>
      </p:grpSp>
      <p:sp>
        <p:nvSpPr>
          <p:cNvPr id="13" name="Стрелка: вправо 12">
            <a:extLst>
              <a:ext uri="{FF2B5EF4-FFF2-40B4-BE49-F238E27FC236}">
                <a16:creationId xmlns:a16="http://schemas.microsoft.com/office/drawing/2014/main" id="{FA21C666-C3A8-CF82-9AD2-3312148E40C3}"/>
              </a:ext>
            </a:extLst>
          </p:cNvPr>
          <p:cNvSpPr/>
          <p:nvPr/>
        </p:nvSpPr>
        <p:spPr>
          <a:xfrm>
            <a:off x="10096106" y="5403409"/>
            <a:ext cx="1196733" cy="5937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30B2B1-C8DE-A08F-5F71-810EC2780525}"/>
              </a:ext>
            </a:extLst>
          </p:cNvPr>
          <p:cNvSpPr txBox="1"/>
          <p:nvPr/>
        </p:nvSpPr>
        <p:spPr>
          <a:xfrm>
            <a:off x="10096106" y="5515605"/>
            <a:ext cx="980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4" action="ppaction://hlinksldjump"/>
              </a:rPr>
              <a:t>вперед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6703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Вид">
  <a:themeElements>
    <a:clrScheme name="Аспект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Words>1411</Words>
  <Application>Microsoft Office PowerPoint</Application>
  <PresentationFormat>Широкоэкранный</PresentationFormat>
  <Paragraphs>112</Paragraphs>
  <Slides>15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Schoolbook</vt:lpstr>
      <vt:lpstr>Wingdings 2</vt:lpstr>
      <vt:lpstr>Вид</vt:lpstr>
      <vt:lpstr>Тема: История успеха</vt:lpstr>
      <vt:lpstr>Знаменитые личности </vt:lpstr>
      <vt:lpstr>Стив Джобс</vt:lpstr>
      <vt:lpstr>Билл Гейтс</vt:lpstr>
      <vt:lpstr>Илон Маск</vt:lpstr>
      <vt:lpstr>Марк Цукерберг </vt:lpstr>
      <vt:lpstr>Павел Дуров </vt:lpstr>
      <vt:lpstr>Джеймс Гослинг</vt:lpstr>
      <vt:lpstr>Линус Торвальдс</vt:lpstr>
      <vt:lpstr>Линус Торвальдс</vt:lpstr>
      <vt:lpstr>Подведем итоги:</vt:lpstr>
      <vt:lpstr>Презентация PowerPoint</vt:lpstr>
      <vt:lpstr>Список использованных источников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История успеха</dc:title>
  <dc:creator>Пользователь</dc:creator>
  <cp:lastModifiedBy>Пользователь</cp:lastModifiedBy>
  <cp:revision>10</cp:revision>
  <dcterms:created xsi:type="dcterms:W3CDTF">2023-12-19T14:03:22Z</dcterms:created>
  <dcterms:modified xsi:type="dcterms:W3CDTF">2023-12-19T17:52:49Z</dcterms:modified>
</cp:coreProperties>
</file>

<file path=docProps/thumbnail.jpeg>
</file>